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4"/>
    <p:sldMasterId id="2147483671" r:id="rId5"/>
  </p:sldMasterIdLst>
  <p:notesMasterIdLst>
    <p:notesMasterId r:id="rId39"/>
  </p:notesMasterIdLst>
  <p:sldIdLst>
    <p:sldId id="256" r:id="rId6"/>
    <p:sldId id="257" r:id="rId7"/>
    <p:sldId id="258" r:id="rId8"/>
    <p:sldId id="263" r:id="rId9"/>
    <p:sldId id="259" r:id="rId10"/>
    <p:sldId id="260" r:id="rId11"/>
    <p:sldId id="261" r:id="rId12"/>
    <p:sldId id="262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43DD96-1414-4B53-A9DA-22DF94C15F24}" v="1" dt="2023-06-02T07:37:58.8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wa Szewczyk" userId="S::eszewczyk@student.agh.edu.pl::a16d20ad-540d-42a5-b587-d4fccf0bc6b0" providerId="AD" clId="Web-{6E43DD96-1414-4B53-A9DA-22DF94C15F24}"/>
    <pc:docChg chg="sldOrd">
      <pc:chgData name="Ewa Szewczyk" userId="S::eszewczyk@student.agh.edu.pl::a16d20ad-540d-42a5-b587-d4fccf0bc6b0" providerId="AD" clId="Web-{6E43DD96-1414-4B53-A9DA-22DF94C15F24}" dt="2023-06-02T07:37:58.802" v="0"/>
      <pc:docMkLst>
        <pc:docMk/>
      </pc:docMkLst>
      <pc:sldChg chg="ord">
        <pc:chgData name="Ewa Szewczyk" userId="S::eszewczyk@student.agh.edu.pl::a16d20ad-540d-42a5-b587-d4fccf0bc6b0" providerId="AD" clId="Web-{6E43DD96-1414-4B53-A9DA-22DF94C15F24}" dt="2023-06-02T07:37:58.802" v="0"/>
        <pc:sldMkLst>
          <pc:docMk/>
          <pc:sldMk cId="0" sldId="26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bricks.com/blog/2022/05/02/high-scale-geospatial-processing-with-mosaic.html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omesa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4b7f4dd39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4b7f4dd39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https://cs.stanford.edu/~matei/papers/2022/sigmod_photon.pdf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4b7f4dd394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4b7f4dd394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4b7f4dd394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4b7f4dd394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4426766b6f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24426766b6f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4426766b6f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4426766b6f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595959"/>
                </a:solidFill>
              </a:rPr>
              <a:t>https://www.oreilly.com/library/view/python-for-geospatial/9781098104788/?utm_medium=email&amp;utm_source=nl+optin&amp;utm_campaign=engagement&amp;utm_content=radar+trends+202212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4b7f4dd394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4b7f4dd394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124710ef7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124710ef7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4b7f4dd394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4b7f4dd394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124710ef7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124710ef7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4426766b6f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4426766b6f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4426766b6f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24426766b6f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4426766b6f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4426766b6f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https://www.databricks.com/blog/2022/05/02/high-scale-geospatial-processing-with-mosaic.html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https://databrickslabs.github.io/mosaic/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4426766b6f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4426766b6f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4b7f4dd394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4b7f4dd394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124710ef7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124710ef7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https://www.geomesa.org/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https://github.com/locationtech/geomesa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4b7f4dd394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4b7f4dd394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https://www.geomesa.org/documentation/stable/user/spark/pyspark.html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4b7f4dd394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4b7f4dd394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4b7f4dd394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4b7f4dd394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4b7f4dd394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4b7f4dd394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124710ef7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124710ef7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https://sedona.apache.org/latest-snapshot/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4b7f4dd394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4b7f4dd394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4426766b6f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24426766b6f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124710ef7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124710ef7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124710ef7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124710ef7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4b7f4dd394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4b7f4dd394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124710ef71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124710ef71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https://sedona.apache.org/1.3.1-incubating/setup/databricks/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4b7f4dd39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4b7f4dd39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https://learn.microsoft.com/pl-pl/azure/databricks/runtime/photon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4b7f4dd394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4b7f4dd394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https://www.youtube.com/watch?v=zwSe8VQDp90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https://www.databricks.com/blog/2020/06/01/vectorized-r-i-o-in-upcoming-apache-spark-3-0.html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4b7f4dd394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4b7f4dd394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4b7f4dd394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4b7f4dd394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https://www.databricks.com/blog/2022/06/15/apache-spark-and-photon-receive-sigmod-awards.html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4b7f4dd39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4b7f4dd39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b7f4dd394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4b7f4dd394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atabricks.com/blog/2021/11/02/databricks-sets-official-data-warehousing-performance-record.html" TargetMode="External"/><Relationship Id="rId3" Type="http://schemas.openxmlformats.org/officeDocument/2006/relationships/hyperlink" Target="https://cs.stanford.edu/~matei/papers/2022/sigmod_photon.pdf" TargetMode="External"/><Relationship Id="rId7" Type="http://schemas.openxmlformats.org/officeDocument/2006/relationships/hyperlink" Target="https://www.youtube.com/watch?v=eU7oNF-KOuU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cs.databricks.com/runtime/photon.html" TargetMode="External"/><Relationship Id="rId5" Type="http://schemas.openxmlformats.org/officeDocument/2006/relationships/hyperlink" Target="https://www.databricks.com/product/photon" TargetMode="External"/><Relationship Id="rId4" Type="http://schemas.openxmlformats.org/officeDocument/2006/relationships/hyperlink" Target="https://www.youtube.com/watch?v=hxvQxI4FksY&amp;t=11s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.gov.uk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interline.io/blog/here-cli-supports-geojsonl/" TargetMode="External"/><Relationship Id="rId5" Type="http://schemas.openxmlformats.org/officeDocument/2006/relationships/hyperlink" Target="http://www.inerline.io/blog/geojsonl-extracts/" TargetMode="External"/><Relationship Id="rId4" Type="http://schemas.openxmlformats.org/officeDocument/2006/relationships/hyperlink" Target="http://www.sepa.org.uk/environment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tlong.net/lat-long-utm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hyperlink" Target="https://geojson.io/#map=10.41/50.0022/19.9659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gc.org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esri.com/en-us/home" TargetMode="External"/><Relationship Id="rId4" Type="http://schemas.openxmlformats.org/officeDocument/2006/relationships/hyperlink" Target="https://locationtech.github.io/jts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tabrickslabs/mosaic/release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omesa.org/documentation/stable/user/spark/architecture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omesa/geomesa-tutorial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edona.apache.org/1.3.1-incubating/api/sql/Function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-d_tree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hyperlink" Target="https://en.wikipedia.org/wiki/R-tree" TargetMode="External"/><Relationship Id="rId4" Type="http://schemas.openxmlformats.org/officeDocument/2006/relationships/hyperlink" Target="https://en.wikipedia.org/wiki/Quadtree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databricks/udf/panda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Infrastruktura Big Data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Photon (e.g., Spark SQL and DataFrame, Koalas).</a:t>
            </a:r>
            <a:endParaRPr/>
          </a:p>
        </p:txBody>
      </p:sp>
      <p:sp>
        <p:nvSpPr>
          <p:cNvPr id="186" name="Google Shape;186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7" name="Google Shape;1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00" y="1767513"/>
            <a:ext cx="7010400" cy="30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Ograniczenia (</a:t>
            </a:r>
            <a:r>
              <a:rPr lang="en-GB" b="1">
                <a:highlight>
                  <a:srgbClr val="FFFF00"/>
                </a:highlight>
              </a:rPr>
              <a:t>LIMITATIONS</a:t>
            </a:r>
            <a:r>
              <a:rPr lang="en-GB"/>
              <a:t>)</a:t>
            </a:r>
            <a:endParaRPr/>
          </a:p>
        </p:txBody>
      </p:sp>
      <p:sp>
        <p:nvSpPr>
          <p:cNvPr id="193" name="Google Shape;193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Przesyłanie strumieniowe ze strukturą: Funkcja Photon obecnie obsługuje przesyłanie strumieniowe bezstanowe za pomocą funkcji Delta, Parquet i CSV. Obsługa platform Kafka i Kinesis jest dostępna w publicznej wersji zapoznawczej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Nie obsługuje funkcji zdefiniowanych przez użytkownika.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Nie obsługuje interfejsów API RDD.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Nie oczekuje się poprawy krótko działających zapytań (&lt;2 sekund), na przykład zapytań dotyczących małych ilości danych.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Linki</a:t>
            </a:r>
            <a:endParaRPr/>
          </a:p>
        </p:txBody>
      </p:sp>
      <p:sp>
        <p:nvSpPr>
          <p:cNvPr id="199" name="Google Shape;199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u="sng">
                <a:solidFill>
                  <a:schemeClr val="hlink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3"/>
              </a:rPr>
              <a:t>https://cs.stanford.edu/~matei/papers/2022/sigmod_photon.pdf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 u="sng">
                <a:solidFill>
                  <a:schemeClr val="hlink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4"/>
              </a:rPr>
              <a:t>https://www.youtube.com/watch?v=hxvQxI4FksY&amp;t=11s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 u="sng">
                <a:solidFill>
                  <a:schemeClr val="hlink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5"/>
              </a:rPr>
              <a:t>https://www.databricks.com/product/photon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 u="sng">
                <a:solidFill>
                  <a:schemeClr val="hlink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6"/>
              </a:rPr>
              <a:t>https://docs.databricks.com/runtime/photon.html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 u="sng">
                <a:solidFill>
                  <a:schemeClr val="hlink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7"/>
              </a:rPr>
              <a:t>https://www.youtube.com/watch?v=eU7oNF-KOuU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500" u="sng">
                <a:solidFill>
                  <a:schemeClr val="hlink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8"/>
              </a:rPr>
              <a:t>https://www.databricks.com/blog/2021/11/02/databricks-sets-official-data-warehousing-performance-record.html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/>
          <p:nvPr/>
        </p:nvSpPr>
        <p:spPr>
          <a:xfrm>
            <a:off x="347735" y="338284"/>
            <a:ext cx="8467500" cy="4467000"/>
          </a:xfrm>
          <a:prstGeom prst="rect">
            <a:avLst/>
          </a:prstGeom>
          <a:solidFill>
            <a:schemeClr val="accent6"/>
          </a:solidFill>
          <a:ln w="25400" cap="flat" cmpd="sng">
            <a:solidFill>
              <a:srgbClr val="517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7"/>
          <p:cNvSpPr txBox="1"/>
          <p:nvPr/>
        </p:nvSpPr>
        <p:spPr>
          <a:xfrm>
            <a:off x="950779" y="1899167"/>
            <a:ext cx="6562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1">
                <a:solidFill>
                  <a:schemeClr val="lt1"/>
                </a:solidFill>
              </a:rPr>
              <a:t>Geo w Big Data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Narzędzia do Geo w Big Data</a:t>
            </a:r>
            <a:endParaRPr/>
          </a:p>
        </p:txBody>
      </p:sp>
      <p:sp>
        <p:nvSpPr>
          <p:cNvPr id="211" name="Google Shape;211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/>
              <a:t>Sedona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b="1"/>
              <a:t>Mosaic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/>
              <a:t>Geomesa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GeoPandas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ArcGis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QGis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Open Street map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OGC Model Danych</a:t>
            </a:r>
            <a:endParaRPr/>
          </a:p>
        </p:txBody>
      </p:sp>
      <p:pic>
        <p:nvPicPr>
          <p:cNvPr id="217" name="Google Shape;21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588" y="1144475"/>
            <a:ext cx="744483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Źródła danych</a:t>
            </a:r>
            <a:endParaRPr/>
          </a:p>
        </p:txBody>
      </p:sp>
      <p:sp>
        <p:nvSpPr>
          <p:cNvPr id="223" name="Google Shape;223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www.data.gov.uk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www.sepa.org.uk/environment/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www.interline.io/blog/geojsonl-extracts/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6"/>
              </a:rPr>
              <a:t>https://www.interline.io/blog/here-cli-supports-geojsonl/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Narzędzie Lat Long</a:t>
            </a:r>
            <a:endParaRPr/>
          </a:p>
        </p:txBody>
      </p:sp>
      <p:sp>
        <p:nvSpPr>
          <p:cNvPr id="229" name="Google Shape;229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https://www.latlong.net/lat-long-utm.html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https://geojson.io/#map=10.41/50.0022/19.9659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pic>
        <p:nvPicPr>
          <p:cNvPr id="230" name="Google Shape;23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075" y="2227575"/>
            <a:ext cx="9002924" cy="281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Geograficzny system współrzędnych</a:t>
            </a:r>
            <a:endParaRPr/>
          </a:p>
        </p:txBody>
      </p:sp>
      <p:sp>
        <p:nvSpPr>
          <p:cNvPr id="236" name="Google Shape;236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“Web Mercator coordinate system. Each has advantages and disadvantages, including distortions in area, distance, direction, and size”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</a:rPr>
              <a:t>https://gisgeography.com/web-mercator-projection</a:t>
            </a:r>
            <a:endParaRPr>
              <a:solidFill>
                <a:srgbClr val="4A86E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</a:rPr>
              <a:t>https://www.youtube.com/@AviationTheory/videos</a:t>
            </a:r>
            <a:endParaRPr>
              <a:solidFill>
                <a:srgbClr val="4A86E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7" name="Google Shape;23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7400" y="1809725"/>
            <a:ext cx="3174475" cy="324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D7A8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451" y="0"/>
            <a:ext cx="686909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/>
        </p:nvSpPr>
        <p:spPr>
          <a:xfrm>
            <a:off x="504654" y="302525"/>
            <a:ext cx="4632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0" i="0" u="none" strike="noStrike" cap="none">
                <a:solidFill>
                  <a:srgbClr val="0087FA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1100"/>
          </a:p>
        </p:txBody>
      </p:sp>
      <p:sp>
        <p:nvSpPr>
          <p:cNvPr id="135" name="Google Shape;135;p26"/>
          <p:cNvSpPr txBox="1"/>
          <p:nvPr/>
        </p:nvSpPr>
        <p:spPr>
          <a:xfrm>
            <a:off x="488272" y="1171443"/>
            <a:ext cx="8655900" cy="3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318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lang="en-GB" sz="2100"/>
              <a:t>Photon</a:t>
            </a:r>
            <a:endParaRPr sz="2100"/>
          </a:p>
          <a:p>
            <a:pPr marL="4318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GB" sz="2100"/>
              <a:t>Dane geograficzne - Sedona, Geomesa, Mosaic (Databricks)</a:t>
            </a:r>
            <a:endParaRPr sz="2100"/>
          </a:p>
          <a:p>
            <a:pPr marL="4318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Mosaic</a:t>
            </a:r>
            <a:endParaRPr/>
          </a:p>
        </p:txBody>
      </p:sp>
      <p:sp>
        <p:nvSpPr>
          <p:cNvPr id="248" name="Google Shape;248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Wysoka wydajność dzięki zastosowaniu generowania </a:t>
            </a:r>
            <a:r>
              <a:rPr lang="en-GB" b="1"/>
              <a:t>kodu Spark</a:t>
            </a:r>
            <a:r>
              <a:rPr lang="en-GB"/>
              <a:t> w ramach podstawowych funkcji Mosaic.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Wiele </a:t>
            </a:r>
            <a:r>
              <a:rPr lang="en-GB" b="1"/>
              <a:t>standardowych funkcji SQL</a:t>
            </a:r>
            <a:r>
              <a:rPr lang="en-GB"/>
              <a:t> przestrzennych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OGC</a:t>
            </a:r>
            <a:r>
              <a:rPr lang="en-GB"/>
              <a:t> (ST_) zaimplementowanych jako wyrażenia Spark do transformacji, agregacji i łączenia zbiorów danych przestrzennych.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Optymalizacje dla wykonywania skalowalnych </a:t>
            </a:r>
            <a:r>
              <a:rPr lang="en-GB" b="1"/>
              <a:t>łączeń przestrzennych</a:t>
            </a:r>
            <a:r>
              <a:rPr lang="en-GB"/>
              <a:t>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Łatwa </a:t>
            </a:r>
            <a:r>
              <a:rPr lang="en-GB" b="1"/>
              <a:t>konwersja </a:t>
            </a:r>
            <a:r>
              <a:rPr lang="en-GB"/>
              <a:t>między powszechnymi kodowaniami danych przestrzennych, takimi jak </a:t>
            </a:r>
            <a:r>
              <a:rPr lang="en-GB" b="1"/>
              <a:t>WKT, WKB i GeoJSON</a:t>
            </a:r>
            <a:r>
              <a:rPr lang="en-GB"/>
              <a:t>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Konstruktory do łatwego generowania nowych geometrii z typów danych natywnych dla Sparka i konwersji na typy geometrii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JTS</a:t>
            </a:r>
            <a:r>
              <a:rPr lang="en-GB"/>
              <a:t> i Environmental Systems Research Institute (</a:t>
            </a:r>
            <a:r>
              <a:rPr lang="en-GB" u="sng">
                <a:solidFill>
                  <a:schemeClr val="hlink"/>
                </a:solidFill>
                <a:hlinkClick r:id="rId5"/>
              </a:rPr>
              <a:t>Esri</a:t>
            </a:r>
            <a:r>
              <a:rPr lang="en-GB"/>
              <a:t>).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Wybór między interfejsami </a:t>
            </a:r>
            <a:r>
              <a:rPr lang="en-GB" b="1"/>
              <a:t>API Scala, SQL i Python</a:t>
            </a:r>
            <a:endParaRPr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546" y="0"/>
            <a:ext cx="730490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Instalacja</a:t>
            </a:r>
            <a:endParaRPr/>
          </a:p>
        </p:txBody>
      </p:sp>
      <p:sp>
        <p:nvSpPr>
          <p:cNvPr id="259" name="Google Shape;259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https://github.com/databrickslabs/mosaic/releases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60" name="Google Shape;26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750" y="1152475"/>
            <a:ext cx="3081124" cy="4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8450" y="2347575"/>
            <a:ext cx="6108376" cy="261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D7A8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Geomesa</a:t>
            </a:r>
            <a:endParaRPr/>
          </a:p>
        </p:txBody>
      </p:sp>
      <p:sp>
        <p:nvSpPr>
          <p:cNvPr id="267" name="Google Shape;267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565656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50">
              <a:solidFill>
                <a:srgbClr val="565656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50">
              <a:solidFill>
                <a:srgbClr val="565656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50">
              <a:solidFill>
                <a:srgbClr val="565656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50">
              <a:solidFill>
                <a:srgbClr val="565656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50">
              <a:solidFill>
                <a:srgbClr val="565656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50">
              <a:solidFill>
                <a:srgbClr val="565656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50">
                <a:solidFill>
                  <a:srgbClr val="565656"/>
                </a:solidFill>
                <a:highlight>
                  <a:srgbClr val="FFFFFF"/>
                </a:highlight>
              </a:rPr>
              <a:t>GeoMesa zapewnia </a:t>
            </a:r>
            <a:r>
              <a:rPr lang="en-GB" sz="1750" b="1">
                <a:solidFill>
                  <a:srgbClr val="565656"/>
                </a:solidFill>
                <a:highlight>
                  <a:srgbClr val="FFFFFF"/>
                </a:highlight>
              </a:rPr>
              <a:t>spatio-temporal indexing dla point, line, and polygon data</a:t>
            </a:r>
            <a:endParaRPr sz="1750" b="1">
              <a:solidFill>
                <a:srgbClr val="565656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350">
              <a:solidFill>
                <a:srgbClr val="565656"/>
              </a:solidFill>
              <a:highlight>
                <a:srgbClr val="FFFFFF"/>
              </a:highlight>
            </a:endParaRPr>
          </a:p>
        </p:txBody>
      </p:sp>
      <p:pic>
        <p:nvPicPr>
          <p:cNvPr id="268" name="Google Shape;26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438" y="1017722"/>
            <a:ext cx="7107726" cy="230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Funkcje GeoMesa</a:t>
            </a:r>
            <a:endParaRPr/>
          </a:p>
        </p:txBody>
      </p:sp>
      <p:sp>
        <p:nvSpPr>
          <p:cNvPr id="274" name="Google Shape;274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Przechowywanie danych przestrzennych</a:t>
            </a:r>
            <a:r>
              <a:rPr lang="en-GB"/>
              <a:t>: takie jak </a:t>
            </a:r>
            <a:r>
              <a:rPr lang="en-GB" b="1">
                <a:highlight>
                  <a:srgbClr val="C9DAF8"/>
                </a:highlight>
              </a:rPr>
              <a:t>punkty, linie, poligony i siatki</a:t>
            </a:r>
            <a:r>
              <a:rPr lang="en-GB"/>
              <a:t>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b="1"/>
              <a:t>Indeksowanie przestrzenne</a:t>
            </a:r>
            <a:r>
              <a:rPr lang="en-GB"/>
              <a:t>: wykorzystuje specjalne indeksy przestrzenne, takie jak </a:t>
            </a:r>
            <a:r>
              <a:rPr lang="en-GB" b="1"/>
              <a:t>Quadtree </a:t>
            </a:r>
            <a:r>
              <a:rPr lang="en-GB"/>
              <a:t>lub </a:t>
            </a:r>
            <a:r>
              <a:rPr lang="en-GB" b="1"/>
              <a:t>Z-order curve</a:t>
            </a:r>
            <a:r>
              <a:rPr lang="en-GB"/>
              <a:t>, umożliwia szybkie zapytania i przeszukiwanie danych przestrzennych.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b="1"/>
              <a:t>Zapytania przestrzenne</a:t>
            </a:r>
            <a:r>
              <a:rPr lang="en-GB"/>
              <a:t>: udostępnia zaawansowane zapytań przestrzennych, takich jak zasięgowe (</a:t>
            </a:r>
            <a:r>
              <a:rPr lang="en-GB" b="1"/>
              <a:t>range</a:t>
            </a:r>
            <a:r>
              <a:rPr lang="en-GB"/>
              <a:t>), okolice (</a:t>
            </a:r>
            <a:r>
              <a:rPr lang="en-GB" b="1"/>
              <a:t>buffer</a:t>
            </a:r>
            <a:r>
              <a:rPr lang="en-GB"/>
              <a:t>), łączenie (</a:t>
            </a:r>
            <a:r>
              <a:rPr lang="en-GB" b="1"/>
              <a:t>join</a:t>
            </a:r>
            <a:r>
              <a:rPr lang="en-GB"/>
              <a:t>) i agregacje.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b="1"/>
              <a:t>Skalowalność</a:t>
            </a:r>
            <a:r>
              <a:rPr lang="en-GB"/>
              <a:t>: Obsługuje duże zbiory danych w </a:t>
            </a:r>
            <a:r>
              <a:rPr lang="en-GB" b="1"/>
              <a:t>środowiskach rozproszonych</a:t>
            </a:r>
            <a:r>
              <a:rPr lang="en-GB"/>
              <a:t> (równoległe przetwarzanie).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b="1"/>
              <a:t>Elastyczność</a:t>
            </a:r>
            <a:r>
              <a:rPr lang="en-GB"/>
              <a:t>: Oferuje wiele opcji konfiguracji i integracji z innymi narzędziami i bibliotekami.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Etapy wykonania</a:t>
            </a:r>
            <a:endParaRPr/>
          </a:p>
        </p:txBody>
      </p:sp>
      <p:sp>
        <p:nvSpPr>
          <p:cNvPr id="280" name="Google Shape;280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https://www.geomesa.org/documentation/stable/user/spark/architecture.html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https://www.geomesa.org/documentation/stable/user/spark/core.html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Architektura</a:t>
            </a:r>
            <a:endParaRPr/>
          </a:p>
        </p:txBody>
      </p:sp>
      <p:pic>
        <p:nvPicPr>
          <p:cNvPr id="286" name="Google Shape;28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60894"/>
            <a:ext cx="9143999" cy="3482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Instalacja</a:t>
            </a:r>
            <a:endParaRPr/>
          </a:p>
        </p:txBody>
      </p:sp>
      <p:sp>
        <p:nvSpPr>
          <p:cNvPr id="292" name="Google Shape;292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https://github.com/geomesa/geomesa-tutorials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b="1"/>
              <a:t>Spark JTS:</a:t>
            </a:r>
            <a:r>
              <a:rPr lang="en-GB"/>
              <a:t> org.locationtech.geomesa:geomesa-spark-jts_2.12:4.0.0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b="1"/>
              <a:t>Spark Core: </a:t>
            </a:r>
            <a:r>
              <a:rPr lang="en-GB"/>
              <a:t>org.locationtech.jts:jts-core:1.19.0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/>
              <a:t>Spark SQL</a:t>
            </a:r>
            <a:r>
              <a:rPr lang="en-GB"/>
              <a:t>:</a:t>
            </a:r>
            <a:r>
              <a:rPr lang="en-GB" b="1"/>
              <a:t> </a:t>
            </a:r>
            <a:r>
              <a:rPr lang="en-GB"/>
              <a:t>org.locationtech.geomesa:geomesa-spark-sql_2.13:4.0.0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D7A8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Apache Sedona (dawniej GeoSpark)</a:t>
            </a:r>
            <a:endParaRPr/>
          </a:p>
        </p:txBody>
      </p:sp>
      <p:sp>
        <p:nvSpPr>
          <p:cNvPr id="298" name="Google Shape;298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Apache Sedona służy do przetwarzania dużych zbiorów danych przestrzennych. Działa z Apache Spark i Apache Flink, Spatial SQL</a:t>
            </a:r>
            <a:endParaRPr/>
          </a:p>
        </p:txBody>
      </p:sp>
      <p:pic>
        <p:nvPicPr>
          <p:cNvPr id="299" name="Google Shape;29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5100" y="1152463"/>
            <a:ext cx="4991100" cy="22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Funkcje Sedony</a:t>
            </a:r>
            <a:endParaRPr/>
          </a:p>
        </p:txBody>
      </p:sp>
      <p:sp>
        <p:nvSpPr>
          <p:cNvPr id="305" name="Google Shape;305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Obsługa danych przestrzennych</a:t>
            </a:r>
            <a:r>
              <a:rPr lang="en-GB"/>
              <a:t>: Obsługa dużych zbiorów danych przestrzennych. umożliwia skalowalne przetwarzanie rozproszonych danych przestrzennych.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b="1"/>
              <a:t>Optymalizacja zapytań przestrzennych</a:t>
            </a:r>
            <a:r>
              <a:rPr lang="en-GB"/>
              <a:t>: Indeksowanie przestrzenne, takie jak R-tree, dla szybkich i efektywnych zapytań przestrzennych. Dzięki temu można przeprowadzać zaawansowane operacje przestrzenne, takie jak złączanie, agregacje i zasięgi.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b="1"/>
              <a:t>Funkcje przestrzenne</a:t>
            </a:r>
            <a:r>
              <a:rPr lang="en-GB"/>
              <a:t>: Można wykonywać operacje takie jak buforowanie, wyznaczanie granic, analiza sąsiedztwa, przecinanie.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b="1"/>
              <a:t>Integracja z Apache Spark:</a:t>
            </a:r>
            <a:r>
              <a:rPr lang="en-GB"/>
              <a:t> Możesz wykorzystać narzędzia i biblioteki Apache Spark wraz z możliwościami przetwarzania danych przestrzennych.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b="1"/>
              <a:t>Wsparcie dla różnych formatów</a:t>
            </a:r>
            <a:r>
              <a:rPr lang="en-GB"/>
              <a:t>: Obsługuje różne formaty danych przestrzennych, takie jak GeoJSON, WKT (Well-Known Text), Shapefile. Pozwala importować i eksportować dane przestrzenne w różnych formatach.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/>
          <p:nvPr/>
        </p:nvSpPr>
        <p:spPr>
          <a:xfrm>
            <a:off x="347735" y="338284"/>
            <a:ext cx="8467500" cy="4467000"/>
          </a:xfrm>
          <a:prstGeom prst="rect">
            <a:avLst/>
          </a:prstGeom>
          <a:solidFill>
            <a:schemeClr val="accent6"/>
          </a:solidFill>
          <a:ln w="25400" cap="flat" cmpd="sng">
            <a:solidFill>
              <a:srgbClr val="517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7"/>
          <p:cNvSpPr txBox="1"/>
          <p:nvPr/>
        </p:nvSpPr>
        <p:spPr>
          <a:xfrm>
            <a:off x="950779" y="1899167"/>
            <a:ext cx="6562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1">
                <a:solidFill>
                  <a:schemeClr val="lt1"/>
                </a:solidFill>
              </a:rPr>
              <a:t>Photon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922" y="0"/>
            <a:ext cx="674215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Funkcje</a:t>
            </a:r>
            <a:endParaRPr/>
          </a:p>
        </p:txBody>
      </p:sp>
      <p:sp>
        <p:nvSpPr>
          <p:cNvPr id="316" name="Google Shape;316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https://sedona.apache.org/1.3.1-incubating/api/sql/Function/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Indeksy</a:t>
            </a:r>
            <a:endParaRPr/>
          </a:p>
        </p:txBody>
      </p:sp>
      <p:sp>
        <p:nvSpPr>
          <p:cNvPr id="322" name="Google Shape;322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Partycjonowanie/Indeksowanie przestrzenne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KDBTree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4"/>
              </a:rPr>
              <a:t>QuadTree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5"/>
              </a:rPr>
              <a:t>RTree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23" name="Google Shape;323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85525" y="2437473"/>
            <a:ext cx="6925449" cy="243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Instalacja</a:t>
            </a:r>
            <a:endParaRPr/>
          </a:p>
        </p:txBody>
      </p:sp>
      <p:sp>
        <p:nvSpPr>
          <p:cNvPr id="329" name="Google Shape;329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Wersja old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org.datasyslab:geotools-wrapper:1.3.0-27.2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org.apache.sedona:sedona-python-adapter-3.0_2.12:1.3.1-incubating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sedona-viz-3.0_2.12-1.3.1-incubating.jar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Zalety</a:t>
            </a:r>
            <a:endParaRPr/>
          </a:p>
        </p:txBody>
      </p:sp>
      <p:sp>
        <p:nvSpPr>
          <p:cNvPr id="174" name="Google Shape;17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Photon obsługuje zapytania SQL oraz odpowiednie operacje na DataFrame'ach na tabelach Delta i Parquet.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Przyspiesza zapytania przetwarzające znaczną ilość danych (powyżej 100 GB) i zawierające agregacje oraz łączenia.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Zapewnia szybszą wydajność, gdy dane są wielokrotnie dostępne z pamięci podręcznej dysku.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Zapewnia bardziej niezawodną wydajność skanowania w przypadku tabel z wieloma kolumnami i wieloma małymi plikami.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Zapewnia szybsze zapisywanie w formacie Delta i Parquet przy użyciu operacji UPDATE, DELETE, MERGE INTO, INSERT oraz CREATE TABLE AS SELECT, zwłaszcza dla szerokich tabel (od kilkuset do kilku tysięcy kolumn).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Zamienia sort-merge joins na hash-joins, co przyspiesza operacje łączenia danych.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 to jest Photon</a:t>
            </a:r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Photon to wektorowy silnik zapytań napisany w C++, wykorzystuje dostępną równoległość przetwarzania na poziomie CPU.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Vectorized code refers to operations that are performed on </a:t>
            </a:r>
            <a:r>
              <a:rPr lang="en-GB" b="1">
                <a:highlight>
                  <a:srgbClr val="FF9900"/>
                </a:highlight>
              </a:rPr>
              <a:t>multiple components of a vector at the same time</a:t>
            </a:r>
            <a:r>
              <a:rPr lang="en-GB"/>
              <a:t> </a:t>
            </a:r>
            <a:r>
              <a:rPr lang="en-GB" b="1">
                <a:highlight>
                  <a:srgbClr val="FFFF00"/>
                </a:highlight>
              </a:rPr>
              <a:t>(in one statement)</a:t>
            </a:r>
            <a:r>
              <a:rPr lang="en-GB"/>
              <a:t>. Note that the addition (arithmetic operation) in the left code fragment is performed on all (multiple) components of the vectors a and b in one statement—the operands of the add operation are vectors. The addition on the </a:t>
            </a:r>
            <a:r>
              <a:rPr lang="en-GB" b="1"/>
              <a:t>right code fragment, however, is performed on one component of vector a and one component of vector b at a time</a:t>
            </a:r>
            <a:endParaRPr b="1"/>
          </a:p>
        </p:txBody>
      </p:sp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475" y="1885299"/>
            <a:ext cx="6712649" cy="12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pandas user-defined functions</a:t>
            </a:r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A </a:t>
            </a:r>
            <a:r>
              <a:rPr lang="en-GB" b="1"/>
              <a:t>pandas user-defined function (UDF)</a:t>
            </a:r>
            <a:r>
              <a:rPr lang="en-GB"/>
              <a:t>—also known as </a:t>
            </a:r>
            <a:r>
              <a:rPr lang="en-GB" b="1">
                <a:highlight>
                  <a:srgbClr val="FFFF00"/>
                </a:highlight>
              </a:rPr>
              <a:t>vectorized UDF</a:t>
            </a:r>
            <a:r>
              <a:rPr lang="en-GB"/>
              <a:t>—is a user-defined function that uses Apache Arrow to transfer data and pandas to work with the data. </a:t>
            </a:r>
            <a:r>
              <a:rPr lang="en-GB" b="1"/>
              <a:t>pandas UDFs allow vectorized operations that can increase performance up to 100x compared to row-at-a-time Python UDFs.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b="1" u="sng">
                <a:solidFill>
                  <a:schemeClr val="hlink"/>
                </a:solidFill>
                <a:hlinkClick r:id="rId3"/>
              </a:rPr>
              <a:t>https://learn.microsoft.com/en-us/azure/databricks/udf/pandas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Photon Osiągi</a:t>
            </a:r>
            <a:endParaRPr/>
          </a:p>
        </p:txBody>
      </p:sp>
      <p:sp>
        <p:nvSpPr>
          <p:cNvPr id="160" name="Google Shape;160;p3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Photon </a:t>
            </a:r>
            <a:r>
              <a:rPr lang="en-GB" b="1"/>
              <a:t>używa istniejących interfejsów programistycznych Sparka</a:t>
            </a:r>
            <a:r>
              <a:rPr lang="en-GB"/>
              <a:t>. Dzięki temu Photon umożliwia znacznie </a:t>
            </a:r>
            <a:r>
              <a:rPr lang="en-GB" b="1"/>
              <a:t>szybsze </a:t>
            </a:r>
            <a:r>
              <a:rPr lang="en-GB"/>
              <a:t>interaktywne </a:t>
            </a:r>
            <a:r>
              <a:rPr lang="en-GB" b="1"/>
              <a:t>zapytania </a:t>
            </a:r>
            <a:r>
              <a:rPr lang="en-GB"/>
              <a:t>oraz </a:t>
            </a:r>
            <a:r>
              <a:rPr lang="en-GB" b="1"/>
              <a:t>dużo większą współbieżność w porównaniu do Sparka</a:t>
            </a:r>
            <a:r>
              <a:rPr lang="en-GB"/>
              <a:t>, jednocześnie </a:t>
            </a:r>
            <a:r>
              <a:rPr lang="en-GB" b="1"/>
              <a:t>obsługując te same interfejsy API</a:t>
            </a:r>
            <a:r>
              <a:rPr lang="en-GB"/>
              <a:t>, w tym zapytania SQL, aplikacje Pythona i Javy.</a:t>
            </a:r>
            <a:endParaRPr/>
          </a:p>
        </p:txBody>
      </p:sp>
      <p:pic>
        <p:nvPicPr>
          <p:cNvPr id="161" name="Google Shape;1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9130" y="2571750"/>
            <a:ext cx="4277676" cy="265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8" name="Google Shape;1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4652"/>
            <a:ext cx="9144000" cy="3854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 with your existing code and avoids vendor lock-in</a:t>
            </a:r>
            <a:endParaRPr/>
          </a:p>
        </p:txBody>
      </p:sp>
      <p:pic>
        <p:nvPicPr>
          <p:cNvPr id="180" name="Google Shape;1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963" y="1204100"/>
            <a:ext cx="6848475" cy="34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69EEAFFF8050846B8921DC5A70925A7" ma:contentTypeVersion="2" ma:contentTypeDescription="Utwórz nowy dokument." ma:contentTypeScope="" ma:versionID="2611b5de485e499c861fd11650d02c69">
  <xsd:schema xmlns:xsd="http://www.w3.org/2001/XMLSchema" xmlns:xs="http://www.w3.org/2001/XMLSchema" xmlns:p="http://schemas.microsoft.com/office/2006/metadata/properties" xmlns:ns2="8f53f1b7-a1b3-4c57-bf3a-36b8131d8963" targetNamespace="http://schemas.microsoft.com/office/2006/metadata/properties" ma:root="true" ma:fieldsID="498cf555c730eff5097febd418c557a6" ns2:_="">
    <xsd:import namespace="8f53f1b7-a1b3-4c57-bf3a-36b8131d896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53f1b7-a1b3-4c57-bf3a-36b8131d89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66BB3EE-69C3-4932-A551-A762DAA6C48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79D3BF3-C467-41FF-87BE-9D185455CEF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B43C164-FE1B-426B-957A-075A38CD1A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f53f1b7-a1b3-4c57-bf3a-36b8131d896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Pokaz na ekranie (16:9)</PresentationFormat>
  <Slides>33</Slides>
  <Notes>33</Notes>
  <HiddenSlides>0</HiddenSlides>
  <ScaleCrop>false</ScaleCrop>
  <HeadingPairs>
    <vt:vector size="4" baseType="variant">
      <vt:variant>
        <vt:lpstr>Motyw</vt:lpstr>
      </vt:variant>
      <vt:variant>
        <vt:i4>2</vt:i4>
      </vt:variant>
      <vt:variant>
        <vt:lpstr>Tytuły slajdów</vt:lpstr>
      </vt:variant>
      <vt:variant>
        <vt:i4>33</vt:i4>
      </vt:variant>
    </vt:vector>
  </HeadingPairs>
  <TitlesOfParts>
    <vt:vector size="35" baseType="lpstr">
      <vt:lpstr>Simple Light</vt:lpstr>
      <vt:lpstr>Office Theme</vt:lpstr>
      <vt:lpstr>Infrastruktura Big Data</vt:lpstr>
      <vt:lpstr>Prezentacja programu PowerPoint</vt:lpstr>
      <vt:lpstr>Prezentacja programu PowerPoint</vt:lpstr>
      <vt:lpstr>Zalety</vt:lpstr>
      <vt:lpstr>Co to jest Photon</vt:lpstr>
      <vt:lpstr>pandas user-defined functions</vt:lpstr>
      <vt:lpstr>Photon Osiągi</vt:lpstr>
      <vt:lpstr>Prezentacja programu PowerPoint</vt:lpstr>
      <vt:lpstr>Works with your existing code and avoids vendor lock-in</vt:lpstr>
      <vt:lpstr>Photon (e.g., Spark SQL and DataFrame, Koalas).</vt:lpstr>
      <vt:lpstr>Ograniczenia (LIMITATIONS)</vt:lpstr>
      <vt:lpstr>Linki</vt:lpstr>
      <vt:lpstr>Prezentacja programu PowerPoint</vt:lpstr>
      <vt:lpstr>Narzędzia do Geo w Big Data</vt:lpstr>
      <vt:lpstr>OGC Model Danych</vt:lpstr>
      <vt:lpstr>Źródła danych</vt:lpstr>
      <vt:lpstr>Narzędzie Lat Long</vt:lpstr>
      <vt:lpstr>Geograficzny system współrzędnych</vt:lpstr>
      <vt:lpstr>Prezentacja programu PowerPoint</vt:lpstr>
      <vt:lpstr>Mosaic</vt:lpstr>
      <vt:lpstr>Prezentacja programu PowerPoint</vt:lpstr>
      <vt:lpstr>Instalacja</vt:lpstr>
      <vt:lpstr>Geomesa</vt:lpstr>
      <vt:lpstr>Funkcje GeoMesa</vt:lpstr>
      <vt:lpstr>Etapy wykonania</vt:lpstr>
      <vt:lpstr>Architektura</vt:lpstr>
      <vt:lpstr>Instalacja</vt:lpstr>
      <vt:lpstr>Apache Sedona (dawniej GeoSpark)</vt:lpstr>
      <vt:lpstr>Funkcje Sedony</vt:lpstr>
      <vt:lpstr>Prezentacja programu PowerPoint</vt:lpstr>
      <vt:lpstr>Funkcje</vt:lpstr>
      <vt:lpstr>Indeksy</vt:lpstr>
      <vt:lpstr>Instalacja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Infrastruktura Big Data</dc:title>
  <cp:revision>1</cp:revision>
  <dcterms:modified xsi:type="dcterms:W3CDTF">2023-06-02T07:37:58Z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0x010100769EEAFFF8050846B8921DC5A70925A7</vt:lpwstr>
  </property>
</Properties>
</file>